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300" r:id="rId4"/>
    <p:sldId id="302" r:id="rId5"/>
    <p:sldId id="301" r:id="rId6"/>
    <p:sldId id="306" r:id="rId7"/>
    <p:sldId id="307" r:id="rId8"/>
    <p:sldId id="304" r:id="rId9"/>
    <p:sldId id="305" r:id="rId10"/>
    <p:sldId id="308" r:id="rId11"/>
    <p:sldId id="303" r:id="rId12"/>
    <p:sldId id="310" r:id="rId13"/>
    <p:sldId id="309"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273" r:id="rId27"/>
    <p:sldId id="323" r:id="rId28"/>
    <p:sldId id="280" r:id="rId29"/>
    <p:sldId id="298" r:id="rId30"/>
    <p:sldId id="324" r:id="rId31"/>
    <p:sldId id="325" r:id="rId32"/>
    <p:sldId id="326" r:id="rId33"/>
    <p:sldId id="327" r:id="rId34"/>
    <p:sldId id="328" r:id="rId35"/>
    <p:sldId id="32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17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2/27/17</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2/27/17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2/27/17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2/27/17</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nytimes.com/by/robert-gebeloff" TargetMode="External"/><Relationship Id="rId3" Type="http://schemas.openxmlformats.org/officeDocument/2006/relationships/hyperlink" Target="https://github.com/gebel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794935"/>
            <a:ext cx="5723468" cy="1238124"/>
          </a:xfrm>
        </p:spPr>
        <p:txBody>
          <a:bodyPr>
            <a:normAutofit/>
          </a:bodyPr>
          <a:lstStyle/>
          <a:p>
            <a:r>
              <a:rPr lang="en-US" sz="2400" dirty="0" smtClean="0"/>
              <a:t/>
            </a:r>
            <a:br>
              <a:rPr lang="en-US" sz="2400" dirty="0" smtClean="0"/>
            </a:br>
            <a:endParaRPr lang="en-US" sz="2400" dirty="0"/>
          </a:p>
        </p:txBody>
      </p:sp>
      <p:sp>
        <p:nvSpPr>
          <p:cNvPr id="3" name="Subtitle 2"/>
          <p:cNvSpPr>
            <a:spLocks noGrp="1"/>
          </p:cNvSpPr>
          <p:nvPr>
            <p:ph type="subTitle" idx="1"/>
          </p:nvPr>
        </p:nvSpPr>
        <p:spPr>
          <a:xfrm>
            <a:off x="1727200" y="3736622"/>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5" name="TextBox 4"/>
          <p:cNvSpPr txBox="1"/>
          <p:nvPr/>
        </p:nvSpPr>
        <p:spPr>
          <a:xfrm>
            <a:off x="2599765" y="2536293"/>
            <a:ext cx="3914588" cy="1200329"/>
          </a:xfrm>
          <a:prstGeom prst="rect">
            <a:avLst/>
          </a:prstGeom>
          <a:noFill/>
        </p:spPr>
        <p:txBody>
          <a:bodyPr wrap="square" rtlCol="0">
            <a:spAutoFit/>
          </a:bodyPr>
          <a:lstStyle/>
          <a:p>
            <a:pPr algn="ctr"/>
            <a:r>
              <a:rPr lang="en-US" dirty="0" smtClean="0"/>
              <a:t>How the New York Times investigated racial disparity in the New York prison system</a:t>
            </a:r>
          </a:p>
          <a:p>
            <a:endParaRPr lang="en-US" dirty="0"/>
          </a:p>
        </p:txBody>
      </p:sp>
      <p:sp>
        <p:nvSpPr>
          <p:cNvPr id="6" name="TextBox 5"/>
          <p:cNvSpPr txBox="1"/>
          <p:nvPr/>
        </p:nvSpPr>
        <p:spPr>
          <a:xfrm>
            <a:off x="1727200" y="4766235"/>
            <a:ext cx="5862653" cy="369332"/>
          </a:xfrm>
          <a:prstGeom prst="rect">
            <a:avLst/>
          </a:prstGeom>
          <a:noFill/>
        </p:spPr>
        <p:txBody>
          <a:bodyPr wrap="square" rtlCol="0">
            <a:spAutoFit/>
          </a:bodyPr>
          <a:lstStyle/>
          <a:p>
            <a:r>
              <a:rPr lang="en-US" dirty="0" smtClean="0"/>
              <a:t>Robert </a:t>
            </a:r>
            <a:r>
              <a:rPr lang="en-US" dirty="0" err="1" smtClean="0"/>
              <a:t>Gebeloff</a:t>
            </a:r>
            <a:r>
              <a:rPr lang="en-US" dirty="0" smtClean="0"/>
              <a:t> | @</a:t>
            </a:r>
            <a:r>
              <a:rPr lang="en-US" dirty="0" err="1" smtClean="0"/>
              <a:t>gebeloffnyt</a:t>
            </a:r>
            <a:r>
              <a:rPr lang="en-US" dirty="0" smtClean="0"/>
              <a:t> |</a:t>
            </a:r>
            <a:r>
              <a:rPr lang="en-US" dirty="0" err="1" smtClean="0"/>
              <a:t>rgebeloff@nytimes.com</a:t>
            </a:r>
            <a:endParaRPr lang="en-US" dirty="0"/>
          </a:p>
        </p:txBody>
      </p:sp>
    </p:spTree>
    <p:extLst>
      <p:ext uri="{BB962C8B-B14F-4D97-AF65-F5344CB8AC3E}">
        <p14:creationId xmlns:p14="http://schemas.microsoft.com/office/powerpoint/2010/main" val="27183913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2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22" y="2446307"/>
            <a:ext cx="6828119" cy="974785"/>
          </a:xfrm>
          <a:prstGeom prst="rect">
            <a:avLst/>
          </a:prstGeom>
        </p:spPr>
      </p:pic>
      <p:pic>
        <p:nvPicPr>
          <p:cNvPr id="4" name="Picture 3" descr="Screenshot 2017-02-26 16.21.5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589" y="3600824"/>
            <a:ext cx="6768352" cy="741841"/>
          </a:xfrm>
          <a:prstGeom prst="rect">
            <a:avLst/>
          </a:prstGeom>
        </p:spPr>
      </p:pic>
    </p:spTree>
    <p:extLst>
      <p:ext uri="{BB962C8B-B14F-4D97-AF65-F5344CB8AC3E}">
        <p14:creationId xmlns:p14="http://schemas.microsoft.com/office/powerpoint/2010/main" val="4329860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155" y="1092228"/>
            <a:ext cx="6791376" cy="4343103"/>
          </a:xfrm>
          <a:prstGeom prst="rect">
            <a:avLst/>
          </a:prstGeom>
        </p:spPr>
      </p:pic>
    </p:spTree>
    <p:extLst>
      <p:ext uri="{BB962C8B-B14F-4D97-AF65-F5344CB8AC3E}">
        <p14:creationId xmlns:p14="http://schemas.microsoft.com/office/powerpoint/2010/main" val="2164596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06.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687" y="1257052"/>
            <a:ext cx="7052680" cy="3046008"/>
          </a:xfrm>
          <a:prstGeom prst="rect">
            <a:avLst/>
          </a:prstGeom>
        </p:spPr>
      </p:pic>
    </p:spTree>
    <p:extLst>
      <p:ext uri="{BB962C8B-B14F-4D97-AF65-F5344CB8AC3E}">
        <p14:creationId xmlns:p14="http://schemas.microsoft.com/office/powerpoint/2010/main" val="2842414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600438"/>
          </a:xfrm>
          <a:prstGeom prst="rect">
            <a:avLst/>
          </a:prstGeom>
          <a:noFill/>
        </p:spPr>
        <p:txBody>
          <a:bodyPr wrap="square" rtlCol="0">
            <a:spAutoFit/>
          </a:bodyPr>
          <a:lstStyle/>
          <a:p>
            <a:r>
              <a:rPr lang="en-US" sz="2000" dirty="0"/>
              <a:t>State officials dismissed the </a:t>
            </a:r>
            <a:r>
              <a:rPr lang="en-US" sz="2000" dirty="0" smtClean="0"/>
              <a:t>brutality stories </a:t>
            </a:r>
            <a:r>
              <a:rPr lang="en-US" sz="2000" dirty="0"/>
              <a:t>as isolated incidents</a:t>
            </a:r>
            <a:r>
              <a:rPr lang="en-US" sz="2000" dirty="0" smtClean="0"/>
              <a:t>. </a:t>
            </a:r>
            <a:r>
              <a:rPr lang="en-US" sz="2000" dirty="0"/>
              <a:t>Gov. Andrew </a:t>
            </a:r>
            <a:r>
              <a:rPr lang="en-US" sz="2000" dirty="0" smtClean="0"/>
              <a:t>Cuomo</a:t>
            </a:r>
            <a:r>
              <a:rPr lang="en-US" sz="2000" dirty="0"/>
              <a:t> </a:t>
            </a:r>
            <a:r>
              <a:rPr lang="en-US" sz="2000" dirty="0" smtClean="0"/>
              <a:t>said officers </a:t>
            </a:r>
            <a:r>
              <a:rPr lang="en-US" sz="2000" dirty="0"/>
              <a:t>needed to be physical with inmates to “get a certain amount of respect in the job, otherwise, they get hurt.”</a:t>
            </a:r>
          </a:p>
          <a:p>
            <a:r>
              <a:rPr lang="en-US" dirty="0"/>
              <a:t> </a:t>
            </a:r>
          </a:p>
        </p:txBody>
      </p:sp>
    </p:spTree>
    <p:extLst>
      <p:ext uri="{BB962C8B-B14F-4D97-AF65-F5344CB8AC3E}">
        <p14:creationId xmlns:p14="http://schemas.microsoft.com/office/powerpoint/2010/main" val="29042126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Thus began quest to analyze racial bias more methodically, using data</a:t>
            </a:r>
            <a:r>
              <a:rPr lang="is-IS" sz="2000" dirty="0" smtClean="0"/>
              <a:t>…</a:t>
            </a:r>
            <a:endParaRPr lang="en-US" sz="2000" dirty="0"/>
          </a:p>
          <a:p>
            <a:r>
              <a:rPr lang="en-US" dirty="0"/>
              <a:t> </a:t>
            </a:r>
          </a:p>
        </p:txBody>
      </p:sp>
    </p:spTree>
    <p:extLst>
      <p:ext uri="{BB962C8B-B14F-4D97-AF65-F5344CB8AC3E}">
        <p14:creationId xmlns:p14="http://schemas.microsoft.com/office/powerpoint/2010/main" val="37738227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a:t> </a:t>
            </a:r>
          </a:p>
        </p:txBody>
      </p:sp>
    </p:spTree>
    <p:extLst>
      <p:ext uri="{BB962C8B-B14F-4D97-AF65-F5344CB8AC3E}">
        <p14:creationId xmlns:p14="http://schemas.microsoft.com/office/powerpoint/2010/main" val="29830034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endParaRPr lang="en-US" dirty="0"/>
          </a:p>
        </p:txBody>
      </p:sp>
    </p:spTree>
    <p:extLst>
      <p:ext uri="{BB962C8B-B14F-4D97-AF65-F5344CB8AC3E}">
        <p14:creationId xmlns:p14="http://schemas.microsoft.com/office/powerpoint/2010/main" val="31410291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261884"/>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endParaRPr lang="en-US" dirty="0"/>
          </a:p>
        </p:txBody>
      </p:sp>
    </p:spTree>
    <p:extLst>
      <p:ext uri="{BB962C8B-B14F-4D97-AF65-F5344CB8AC3E}">
        <p14:creationId xmlns:p14="http://schemas.microsoft.com/office/powerpoint/2010/main" val="13198746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538883"/>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p:txBody>
      </p:sp>
    </p:spTree>
    <p:extLst>
      <p:ext uri="{BB962C8B-B14F-4D97-AF65-F5344CB8AC3E}">
        <p14:creationId xmlns:p14="http://schemas.microsoft.com/office/powerpoint/2010/main" val="23727116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815882"/>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a:p>
            <a:r>
              <a:rPr lang="en-US" dirty="0" smtClean="0"/>
              <a:t>-- Transcripts of more than 100 parole board hearings.</a:t>
            </a:r>
          </a:p>
        </p:txBody>
      </p:sp>
    </p:spTree>
    <p:extLst>
      <p:ext uri="{BB962C8B-B14F-4D97-AF65-F5344CB8AC3E}">
        <p14:creationId xmlns:p14="http://schemas.microsoft.com/office/powerpoint/2010/main" val="25617874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Tree>
    <p:extLst>
      <p:ext uri="{BB962C8B-B14F-4D97-AF65-F5344CB8AC3E}">
        <p14:creationId xmlns:p14="http://schemas.microsoft.com/office/powerpoint/2010/main" val="11077510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23330"/>
          </a:xfrm>
          <a:prstGeom prst="rect">
            <a:avLst/>
          </a:prstGeom>
          <a:noFill/>
        </p:spPr>
        <p:txBody>
          <a:bodyPr wrap="square" rtlCol="0">
            <a:spAutoFit/>
          </a:bodyPr>
          <a:lstStyle/>
          <a:p>
            <a:r>
              <a:rPr lang="en-US" dirty="0" smtClean="0"/>
              <a:t>Analytical approach: </a:t>
            </a:r>
          </a:p>
          <a:p>
            <a:pPr algn="ctr"/>
            <a:r>
              <a:rPr lang="en-US" dirty="0" smtClean="0"/>
              <a:t>Individual datasets good.</a:t>
            </a:r>
          </a:p>
          <a:p>
            <a:pPr algn="ctr"/>
            <a:r>
              <a:rPr lang="en-US" dirty="0" smtClean="0"/>
              <a:t>Joined datasets better.</a:t>
            </a:r>
          </a:p>
        </p:txBody>
      </p:sp>
    </p:spTree>
    <p:extLst>
      <p:ext uri="{BB962C8B-B14F-4D97-AF65-F5344CB8AC3E}">
        <p14:creationId xmlns:p14="http://schemas.microsoft.com/office/powerpoint/2010/main" val="31481931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477328"/>
          </a:xfrm>
          <a:prstGeom prst="rect">
            <a:avLst/>
          </a:prstGeom>
          <a:noFill/>
        </p:spPr>
        <p:txBody>
          <a:bodyPr wrap="square" rtlCol="0">
            <a:spAutoFit/>
          </a:bodyPr>
          <a:lstStyle/>
          <a:p>
            <a:r>
              <a:rPr lang="en-US" dirty="0" smtClean="0"/>
              <a:t>Analytical approach: </a:t>
            </a:r>
          </a:p>
          <a:p>
            <a:r>
              <a:rPr lang="en-US" dirty="0" smtClean="0"/>
              <a:t>The disciplinary data did not contain any demographic characteristics of inmates. But we were able to join this data to the master roster of inmates, which included race, age, severity of the crime of conviction, etc.</a:t>
            </a:r>
          </a:p>
        </p:txBody>
      </p:sp>
    </p:spTree>
    <p:extLst>
      <p:ext uri="{BB962C8B-B14F-4D97-AF65-F5344CB8AC3E}">
        <p14:creationId xmlns:p14="http://schemas.microsoft.com/office/powerpoint/2010/main" val="30476051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3.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097" y="1227174"/>
            <a:ext cx="6740904" cy="3475565"/>
          </a:xfrm>
          <a:prstGeom prst="rect">
            <a:avLst/>
          </a:prstGeom>
        </p:spPr>
      </p:pic>
    </p:spTree>
    <p:extLst>
      <p:ext uri="{BB962C8B-B14F-4D97-AF65-F5344CB8AC3E}">
        <p14:creationId xmlns:p14="http://schemas.microsoft.com/office/powerpoint/2010/main" val="18813911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65" y="1176617"/>
            <a:ext cx="6781053" cy="3485030"/>
          </a:xfrm>
          <a:prstGeom prst="rect">
            <a:avLst/>
          </a:prstGeom>
        </p:spPr>
      </p:pic>
    </p:spTree>
    <p:extLst>
      <p:ext uri="{BB962C8B-B14F-4D97-AF65-F5344CB8AC3E}">
        <p14:creationId xmlns:p14="http://schemas.microsoft.com/office/powerpoint/2010/main" val="2363253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76" y="1494117"/>
            <a:ext cx="6515100" cy="2794000"/>
          </a:xfrm>
          <a:prstGeom prst="rect">
            <a:avLst/>
          </a:prstGeom>
        </p:spPr>
      </p:pic>
    </p:spTree>
    <p:extLst>
      <p:ext uri="{BB962C8B-B14F-4D97-AF65-F5344CB8AC3E}">
        <p14:creationId xmlns:p14="http://schemas.microsoft.com/office/powerpoint/2010/main" val="12433181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30" y="1224429"/>
            <a:ext cx="6223000" cy="2603500"/>
          </a:xfrm>
          <a:prstGeom prst="rect">
            <a:avLst/>
          </a:prstGeom>
        </p:spPr>
      </p:pic>
    </p:spTree>
    <p:extLst>
      <p:ext uri="{BB962C8B-B14F-4D97-AF65-F5344CB8AC3E}">
        <p14:creationId xmlns:p14="http://schemas.microsoft.com/office/powerpoint/2010/main" val="32636659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45780" y="2058740"/>
            <a:ext cx="5590122" cy="738664"/>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41268509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9.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086" y="1030941"/>
            <a:ext cx="6852120" cy="4586941"/>
          </a:xfrm>
          <a:prstGeom prst="rect">
            <a:avLst/>
          </a:prstGeom>
        </p:spPr>
      </p:pic>
    </p:spTree>
    <p:extLst>
      <p:ext uri="{BB962C8B-B14F-4D97-AF65-F5344CB8AC3E}">
        <p14:creationId xmlns:p14="http://schemas.microsoft.com/office/powerpoint/2010/main" val="20941182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5" name="Picture 4" descr="Screenshot 2017-01-22 16.4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97" y="1360105"/>
            <a:ext cx="6718313" cy="3365731"/>
          </a:xfrm>
          <a:prstGeom prst="rect">
            <a:avLst/>
          </a:prstGeom>
        </p:spPr>
      </p:pic>
      <p:sp>
        <p:nvSpPr>
          <p:cNvPr id="4" name="TextBox 3"/>
          <p:cNvSpPr txBox="1"/>
          <p:nvPr/>
        </p:nvSpPr>
        <p:spPr>
          <a:xfrm>
            <a:off x="1152098" y="4725836"/>
            <a:ext cx="6718312" cy="307777"/>
          </a:xfrm>
          <a:prstGeom prst="rect">
            <a:avLst/>
          </a:prstGeom>
          <a:noFill/>
        </p:spPr>
        <p:txBody>
          <a:bodyPr wrap="square" rtlCol="0">
            <a:spAutoFit/>
          </a:bodyPr>
          <a:lstStyle/>
          <a:p>
            <a:r>
              <a:rPr lang="en-US" sz="1400" dirty="0"/>
              <a:t>https://</a:t>
            </a:r>
            <a:r>
              <a:rPr lang="en-US" sz="1400" dirty="0" err="1"/>
              <a:t>nyti.ms</a:t>
            </a:r>
            <a:r>
              <a:rPr lang="en-US" sz="1400" dirty="0"/>
              <a:t>/2jDMoMz</a:t>
            </a:r>
          </a:p>
        </p:txBody>
      </p:sp>
    </p:spTree>
    <p:extLst>
      <p:ext uri="{BB962C8B-B14F-4D97-AF65-F5344CB8AC3E}">
        <p14:creationId xmlns:p14="http://schemas.microsoft.com/office/powerpoint/2010/main" val="23754072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pic>
        <p:nvPicPr>
          <p:cNvPr id="6" name="Picture 5" descr="Screenshot 2017-01-27 06.4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13" y="1905103"/>
            <a:ext cx="6726504" cy="3403496"/>
          </a:xfrm>
          <a:prstGeom prst="rect">
            <a:avLst/>
          </a:prstGeom>
        </p:spPr>
      </p:pic>
    </p:spTree>
    <p:extLst>
      <p:ext uri="{BB962C8B-B14F-4D97-AF65-F5344CB8AC3E}">
        <p14:creationId xmlns:p14="http://schemas.microsoft.com/office/powerpoint/2010/main" val="24015110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5.50.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3263780"/>
            <a:ext cx="7186706" cy="1301262"/>
          </a:xfrm>
          <a:prstGeom prst="rect">
            <a:avLst/>
          </a:prstGeom>
        </p:spPr>
      </p:pic>
    </p:spTree>
    <p:extLst>
      <p:ext uri="{BB962C8B-B14F-4D97-AF65-F5344CB8AC3E}">
        <p14:creationId xmlns:p14="http://schemas.microsoft.com/office/powerpoint/2010/main" val="11909918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pic>
        <p:nvPicPr>
          <p:cNvPr id="4" name="Picture 3" descr="Screenshot 2017-02-27 08.0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883" y="1298408"/>
            <a:ext cx="6104603" cy="3634441"/>
          </a:xfrm>
          <a:prstGeom prst="rect">
            <a:avLst/>
          </a:prstGeom>
        </p:spPr>
      </p:pic>
    </p:spTree>
    <p:extLst>
      <p:ext uri="{BB962C8B-B14F-4D97-AF65-F5344CB8AC3E}">
        <p14:creationId xmlns:p14="http://schemas.microsoft.com/office/powerpoint/2010/main" val="14928230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6 16.5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1333500"/>
            <a:ext cx="7088094" cy="4191000"/>
          </a:xfrm>
          <a:prstGeom prst="rect">
            <a:avLst/>
          </a:prstGeom>
        </p:spPr>
      </p:pic>
    </p:spTree>
    <p:extLst>
      <p:ext uri="{BB962C8B-B14F-4D97-AF65-F5344CB8AC3E}">
        <p14:creationId xmlns:p14="http://schemas.microsoft.com/office/powerpoint/2010/main" val="773813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2" name="Picture 1" descr="Screenshot 2017-02-27 07.4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706" y="1273565"/>
            <a:ext cx="7089022" cy="4087305"/>
          </a:xfrm>
          <a:prstGeom prst="rect">
            <a:avLst/>
          </a:prstGeom>
        </p:spPr>
      </p:pic>
    </p:spTree>
    <p:extLst>
      <p:ext uri="{BB962C8B-B14F-4D97-AF65-F5344CB8AC3E}">
        <p14:creationId xmlns:p14="http://schemas.microsoft.com/office/powerpoint/2010/main" val="40835735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7 07.4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490" y="1694349"/>
            <a:ext cx="6007100" cy="3238500"/>
          </a:xfrm>
          <a:prstGeom prst="rect">
            <a:avLst/>
          </a:prstGeom>
        </p:spPr>
      </p:pic>
    </p:spTree>
    <p:extLst>
      <p:ext uri="{BB962C8B-B14F-4D97-AF65-F5344CB8AC3E}">
        <p14:creationId xmlns:p14="http://schemas.microsoft.com/office/powerpoint/2010/main" val="37145202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2" name="Picture 1" descr="Screenshot 2017-02-27 07.47.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060" y="1651748"/>
            <a:ext cx="6443495" cy="2980017"/>
          </a:xfrm>
          <a:prstGeom prst="rect">
            <a:avLst/>
          </a:prstGeom>
        </p:spPr>
      </p:pic>
    </p:spTree>
    <p:extLst>
      <p:ext uri="{BB962C8B-B14F-4D97-AF65-F5344CB8AC3E}">
        <p14:creationId xmlns:p14="http://schemas.microsoft.com/office/powerpoint/2010/main" val="428607599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942353" y="1113553"/>
            <a:ext cx="5363882" cy="3847207"/>
          </a:xfrm>
          <a:prstGeom prst="rect">
            <a:avLst/>
          </a:prstGeom>
          <a:noFill/>
        </p:spPr>
        <p:txBody>
          <a:bodyPr wrap="square" rtlCol="0">
            <a:spAutoFit/>
          </a:bodyPr>
          <a:lstStyle/>
          <a:p>
            <a:r>
              <a:rPr lang="en-US" dirty="0" smtClean="0"/>
              <a:t>LINKS:</a:t>
            </a:r>
          </a:p>
          <a:p>
            <a:endParaRPr lang="en-US" sz="1600" dirty="0"/>
          </a:p>
          <a:p>
            <a:r>
              <a:rPr lang="en-US" sz="1600" dirty="0" smtClean="0"/>
              <a:t>All of the stories in this series are on my New York </a:t>
            </a:r>
            <a:r>
              <a:rPr lang="en-US" sz="1600" dirty="0"/>
              <a:t>Times page: </a:t>
            </a:r>
            <a:endParaRPr lang="en-US" sz="1600" dirty="0" smtClean="0"/>
          </a:p>
          <a:p>
            <a:r>
              <a:rPr lang="en-US" sz="1600" dirty="0" smtClean="0">
                <a:hlinkClick r:id="rId2"/>
              </a:rPr>
              <a:t>https</a:t>
            </a:r>
            <a:r>
              <a:rPr lang="en-US" sz="1600" dirty="0">
                <a:hlinkClick r:id="rId2"/>
              </a:rPr>
              <a:t>://www.nytimes.com/by/robert-</a:t>
            </a:r>
            <a:r>
              <a:rPr lang="en-US" sz="1600" dirty="0" smtClean="0">
                <a:hlinkClick r:id="rId2"/>
              </a:rPr>
              <a:t>gebeloff</a:t>
            </a:r>
            <a:endParaRPr lang="en-US" sz="1600" dirty="0" smtClean="0"/>
          </a:p>
          <a:p>
            <a:endParaRPr lang="en-US" sz="1600" dirty="0"/>
          </a:p>
          <a:p>
            <a:r>
              <a:rPr lang="en-US" sz="1600" dirty="0" smtClean="0"/>
              <a:t>This presentation and other training material are on my </a:t>
            </a:r>
            <a:r>
              <a:rPr lang="en-US" sz="1600" dirty="0" err="1" smtClean="0"/>
              <a:t>Github</a:t>
            </a:r>
            <a:r>
              <a:rPr lang="en-US" sz="1600" dirty="0" smtClean="0"/>
              <a:t> page:</a:t>
            </a:r>
          </a:p>
          <a:p>
            <a:r>
              <a:rPr lang="en-US" sz="1600" dirty="0">
                <a:hlinkClick r:id="rId3"/>
              </a:rPr>
              <a:t>https://github.com/</a:t>
            </a:r>
            <a:r>
              <a:rPr lang="en-US" sz="1600" dirty="0" smtClean="0">
                <a:hlinkClick r:id="rId3"/>
              </a:rPr>
              <a:t>gebelo</a:t>
            </a:r>
            <a:endParaRPr lang="en-US" sz="1600" dirty="0" smtClean="0"/>
          </a:p>
          <a:p>
            <a:endParaRPr lang="en-US" sz="1600" dirty="0"/>
          </a:p>
          <a:p>
            <a:r>
              <a:rPr lang="en-US" sz="1600" dirty="0" smtClean="0"/>
              <a:t>A more detailed presentation on how to statistically measure and quantify </a:t>
            </a:r>
            <a:r>
              <a:rPr lang="en-US" sz="1600" dirty="0" err="1" smtClean="0"/>
              <a:t>disparty</a:t>
            </a:r>
            <a:r>
              <a:rPr lang="en-US" sz="1600" dirty="0" smtClean="0"/>
              <a:t> is here:</a:t>
            </a:r>
          </a:p>
          <a:p>
            <a:r>
              <a:rPr lang="en-US" sz="1600" dirty="0"/>
              <a:t>https://</a:t>
            </a:r>
            <a:r>
              <a:rPr lang="en-US" sz="1600" dirty="0" err="1"/>
              <a:t>github.com</a:t>
            </a:r>
            <a:r>
              <a:rPr lang="en-US" sz="1600" dirty="0"/>
              <a:t>/</a:t>
            </a:r>
            <a:r>
              <a:rPr lang="en-US" sz="1600" dirty="0" err="1"/>
              <a:t>gebelo</a:t>
            </a:r>
            <a:r>
              <a:rPr lang="en-US" sz="1600" dirty="0"/>
              <a:t>/training2017/blob/master/irewatchdog2017.pptx</a:t>
            </a:r>
          </a:p>
          <a:p>
            <a:endParaRPr lang="en-US" dirty="0"/>
          </a:p>
        </p:txBody>
      </p:sp>
    </p:spTree>
    <p:extLst>
      <p:ext uri="{BB962C8B-B14F-4D97-AF65-F5344CB8AC3E}">
        <p14:creationId xmlns:p14="http://schemas.microsoft.com/office/powerpoint/2010/main" val="27533597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5.5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8" y="3247863"/>
            <a:ext cx="7156823" cy="1684986"/>
          </a:xfrm>
          <a:prstGeom prst="rect">
            <a:avLst/>
          </a:prstGeom>
        </p:spPr>
      </p:pic>
    </p:spTree>
    <p:extLst>
      <p:ext uri="{BB962C8B-B14F-4D97-AF65-F5344CB8AC3E}">
        <p14:creationId xmlns:p14="http://schemas.microsoft.com/office/powerpoint/2010/main" val="20702159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5.52.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3163372"/>
            <a:ext cx="7022353" cy="1769477"/>
          </a:xfrm>
          <a:prstGeom prst="rect">
            <a:avLst/>
          </a:prstGeom>
        </p:spPr>
      </p:pic>
    </p:spTree>
    <p:extLst>
      <p:ext uri="{BB962C8B-B14F-4D97-AF65-F5344CB8AC3E}">
        <p14:creationId xmlns:p14="http://schemas.microsoft.com/office/powerpoint/2010/main" val="6637495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16.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707" y="2578480"/>
            <a:ext cx="6992469" cy="1207698"/>
          </a:xfrm>
          <a:prstGeom prst="rect">
            <a:avLst/>
          </a:prstGeom>
        </p:spPr>
      </p:pic>
    </p:spTree>
    <p:extLst>
      <p:ext uri="{BB962C8B-B14F-4D97-AF65-F5344CB8AC3E}">
        <p14:creationId xmlns:p14="http://schemas.microsoft.com/office/powerpoint/2010/main" val="25017935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6.1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73" y="908057"/>
            <a:ext cx="6974385" cy="4711446"/>
          </a:xfrm>
          <a:prstGeom prst="rect">
            <a:avLst/>
          </a:prstGeom>
        </p:spPr>
      </p:pic>
    </p:spTree>
    <p:extLst>
      <p:ext uri="{BB962C8B-B14F-4D97-AF65-F5344CB8AC3E}">
        <p14:creationId xmlns:p14="http://schemas.microsoft.com/office/powerpoint/2010/main" val="36856476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2379711"/>
            <a:ext cx="6648559" cy="1634383"/>
          </a:xfrm>
          <a:prstGeom prst="rect">
            <a:avLst/>
          </a:prstGeom>
        </p:spPr>
      </p:pic>
    </p:spTree>
    <p:extLst>
      <p:ext uri="{BB962C8B-B14F-4D97-AF65-F5344CB8AC3E}">
        <p14:creationId xmlns:p14="http://schemas.microsoft.com/office/powerpoint/2010/main" val="14288561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1569660"/>
          </a:xfrm>
          <a:prstGeom prst="rect">
            <a:avLst/>
          </a:prstGeom>
          <a:noFill/>
        </p:spPr>
        <p:txBody>
          <a:bodyPr wrap="square" rtlCol="0">
            <a:spAutoFit/>
          </a:bodyPr>
          <a:lstStyle/>
          <a:p>
            <a:r>
              <a:rPr lang="en-US" sz="1600" b="1" dirty="0"/>
              <a:t>In a security video obtained by The New York Times, Mr. Strickland is seen in handcuffs, barely conscious and being dragged along the floor by officers, while a prison nurse standing close by does nothing. Even as he lies face down on the floor, near death, guards can be heard shouting, “Stop resisting.”</a:t>
            </a:r>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1393593"/>
            <a:ext cx="6648559" cy="1634383"/>
          </a:xfrm>
          <a:prstGeom prst="rect">
            <a:avLst/>
          </a:prstGeom>
        </p:spPr>
      </p:pic>
    </p:spTree>
    <p:extLst>
      <p:ext uri="{BB962C8B-B14F-4D97-AF65-F5344CB8AC3E}">
        <p14:creationId xmlns:p14="http://schemas.microsoft.com/office/powerpoint/2010/main" val="104730198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7210</TotalTime>
  <Words>820</Words>
  <Application>Microsoft Macintosh PowerPoint</Application>
  <PresentationFormat>On-screen Show (4:3)</PresentationFormat>
  <Paragraphs>138</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Pushpin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Diversity, Segregation and Disparity</vt:lpstr>
      <vt:lpstr>PowerPoint Presentation</vt:lpstr>
      <vt:lpstr>Diversity, Segregation and Disparity</vt:lpstr>
      <vt:lpstr>PowerPoint Presentation</vt:lpstr>
      <vt:lpstr>PowerPoint Presentation</vt:lpstr>
      <vt:lpstr>PowerPoint Presentation</vt:lpstr>
      <vt:lpstr>PowerPoint Presentation</vt:lpstr>
      <vt:lpstr>PowerPoint Presentation</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Segregation and Disparity</dc:title>
  <dc:creator>The New York Times</dc:creator>
  <cp:lastModifiedBy>The New York Times</cp:lastModifiedBy>
  <cp:revision>44</cp:revision>
  <dcterms:created xsi:type="dcterms:W3CDTF">2017-01-22T12:04:02Z</dcterms:created>
  <dcterms:modified xsi:type="dcterms:W3CDTF">2017-02-27T13:10:55Z</dcterms:modified>
</cp:coreProperties>
</file>